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247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35864-5F42-490B-84E6-E1B9C2D6788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64B2D-24CB-490B-A07F-A57B58CB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4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64B2D-24CB-490B-A07F-A57B58CBCF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36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83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2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0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2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7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2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99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21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0DA866-8A5B-4A41-BEC5-1622C0E8D36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38800-DAD4-4CDE-B739-C40BA4CAB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3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89">
            <a:extLst>
              <a:ext uri="{FF2B5EF4-FFF2-40B4-BE49-F238E27FC236}">
                <a16:creationId xmlns:a16="http://schemas.microsoft.com/office/drawing/2014/main" id="{C070AE2F-8B89-D0F5-068E-C7D5FFFBC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3984" y="2416632"/>
            <a:ext cx="65" cy="52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6176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eorgia" panose="02040502050405020303" pitchFamily="18" charset="0"/>
              <a:ea typeface="MS Gothic" panose="020B0609070205080204" pitchFamily="49" charset="-128"/>
              <a:cs typeface="Tahoma (Headings CS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6313B62-E0AF-5858-C48B-B58F55440402}"/>
              </a:ext>
            </a:extLst>
          </p:cNvPr>
          <p:cNvGrpSpPr/>
          <p:nvPr/>
        </p:nvGrpSpPr>
        <p:grpSpPr>
          <a:xfrm>
            <a:off x="1263984" y="1498556"/>
            <a:ext cx="6352840" cy="800195"/>
            <a:chOff x="1263984" y="1888168"/>
            <a:chExt cx="6352840" cy="800195"/>
          </a:xfrm>
        </p:grpSpPr>
        <p:sp>
          <p:nvSpPr>
            <p:cNvPr id="144" name="Rectangle 111">
              <a:extLst>
                <a:ext uri="{FF2B5EF4-FFF2-40B4-BE49-F238E27FC236}">
                  <a16:creationId xmlns:a16="http://schemas.microsoft.com/office/drawing/2014/main" id="{6FA87919-D9D3-7415-DAA1-59A39BF88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984" y="1888168"/>
              <a:ext cx="6352840" cy="800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rPr>
                <a:t>OBJECTIVE</a:t>
              </a:r>
              <a:endParaRPr kumimoji="0" lang="en-US" altLang="ja-JP" sz="1200" b="1" i="0" u="none" strike="noStrike" cap="none" normalizeH="0" dirty="0">
                <a:ln>
                  <a:noFill/>
                </a:ln>
                <a:solidFill>
                  <a:srgbClr val="262626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100" b="1" i="0" u="none" strike="noStrike" cap="none" normalizeH="0" dirty="0">
                <a:ln>
                  <a:noFill/>
                </a:ln>
                <a:solidFill>
                  <a:srgbClr val="262626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rPr>
                <a:t>A brief statement summarizing your career goals, core strengths, and experience, tailored to the position you’re applying for.</a:t>
              </a:r>
              <a:endParaRPr kumimoji="0" lang="en-US" altLang="ja-JP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dec Pro" panose="00000500000000000000" pitchFamily="2" charset="0"/>
              </a:endParaRP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0F627E2-B5EC-CBFA-00DD-1237518A48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endCxn id="144" idx="3"/>
            </p:cNvCxnSpPr>
            <p:nvPr/>
          </p:nvCxnSpPr>
          <p:spPr>
            <a:xfrm>
              <a:off x="1263984" y="2285842"/>
              <a:ext cx="6217920" cy="2424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43" name="Rectangle 110">
            <a:extLst>
              <a:ext uri="{FF2B5EF4-FFF2-40B4-BE49-F238E27FC236}">
                <a16:creationId xmlns:a16="http://schemas.microsoft.com/office/drawing/2014/main" id="{181BCB6D-124A-3B9A-FB7D-23214A1D9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561" y="163581"/>
            <a:ext cx="6656832" cy="1246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6176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Gothic" panose="020B0609070205080204" pitchFamily="49" charset="-128"/>
                <a:cs typeface="Tahoma (Headings CS)" charset="0"/>
              </a:rPr>
              <a:t>Full Name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b="1" dirty="0">
              <a:solidFill>
                <a:srgbClr val="000000"/>
              </a:solidFill>
              <a:latin typeface="Codec Pro" panose="00000500000000000000" pitchFamily="2" charset="0"/>
              <a:ea typeface="MS Mincho" panose="020206090402050803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dec Pro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Phone Number  | </a:t>
            </a:r>
            <a:r>
              <a:rPr lang="en-US" altLang="ja-JP" sz="1100" dirty="0">
                <a:solidFill>
                  <a:srgbClr val="000000"/>
                </a:solidFill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Email, Address  </a:t>
            </a:r>
            <a:r>
              <a:rPr kumimoji="0" lang="en-US" altLang="ja-JP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| </a:t>
            </a:r>
            <a:r>
              <a:rPr lang="fr-FR" altLang="ja-JP" sz="1100" dirty="0" err="1">
                <a:solidFill>
                  <a:srgbClr val="000000"/>
                </a:solidFill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Current</a:t>
            </a:r>
            <a:r>
              <a:rPr lang="fr-FR" altLang="ja-JP" sz="1100" dirty="0">
                <a:solidFill>
                  <a:srgbClr val="000000"/>
                </a:solidFill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 </a:t>
            </a:r>
            <a:r>
              <a:rPr lang="fr-FR" altLang="ja-JP" sz="1100" dirty="0" err="1">
                <a:solidFill>
                  <a:srgbClr val="000000"/>
                </a:solidFill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Address</a:t>
            </a:r>
            <a:r>
              <a:rPr kumimoji="0" lang="en-US" altLang="ja-JP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 </a:t>
            </a:r>
            <a:r>
              <a:rPr kumimoji="0" lang="fr-FR" altLang="ja-JP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|</a:t>
            </a:r>
            <a:r>
              <a:rPr kumimoji="0" lang="en-US" altLang="ja-JP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Tahoma (Body CS)"/>
              </a:rPr>
              <a:t> </a:t>
            </a:r>
            <a:r>
              <a:rPr lang="fr-FR" altLang="ja-JP" sz="1100" dirty="0" err="1">
                <a:solidFill>
                  <a:srgbClr val="000000"/>
                </a:solidFill>
                <a:latin typeface="Codec Pro" panose="00000500000000000000" pitchFamily="2" charset="0"/>
                <a:ea typeface="MS Gothic" panose="020B0609070205080204" pitchFamily="49" charset="-128"/>
                <a:cs typeface="Tahoma (Body CS)"/>
              </a:rPr>
              <a:t>N</a:t>
            </a:r>
            <a:r>
              <a:rPr kumimoji="0" lang="fr-FR" altLang="ja-JP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Gothic" panose="020B0609070205080204" pitchFamily="49" charset="-128"/>
                <a:cs typeface="Tahoma (Headings CS)" charset="0"/>
              </a:rPr>
              <a:t>ationality</a:t>
            </a:r>
            <a:r>
              <a:rPr kumimoji="0" lang="fr-FR" altLang="ja-JP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dec Pro" panose="00000500000000000000" pitchFamily="2" charset="0"/>
                <a:ea typeface="MS Gothic" panose="020B0609070205080204" pitchFamily="49" charset="-128"/>
                <a:cs typeface="Tahoma (Headings CS)" charset="0"/>
              </a:rPr>
              <a:t>  | LinkedIn</a:t>
            </a:r>
            <a:r>
              <a:rPr lang="fr-FR" altLang="ja-JP" sz="1100" dirty="0">
                <a:solidFill>
                  <a:srgbClr val="000000"/>
                </a:solidFill>
                <a:latin typeface="Codec Pro" panose="00000500000000000000" pitchFamily="2" charset="0"/>
                <a:ea typeface="MS Gothic" panose="020B0609070205080204" pitchFamily="49" charset="-128"/>
                <a:cs typeface="Tahoma (Headings CS)" charset="0"/>
              </a:rPr>
              <a:t> Profile</a:t>
            </a:r>
            <a:endParaRPr kumimoji="0" lang="en-US" altLang="ja-JP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dec Pro" panose="00000500000000000000" pitchFamily="2" charset="0"/>
              <a:ea typeface="MS Gothic" panose="020B0609070205080204" pitchFamily="49" charset="-128"/>
              <a:cs typeface="Tahoma (Headings CS)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dec Pro" panose="00000500000000000000" pitchFamily="2" charset="0"/>
            </a:endParaRP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958B281-B323-11E7-B563-F4BFF5192350}"/>
              </a:ext>
            </a:extLst>
          </p:cNvPr>
          <p:cNvGrpSpPr/>
          <p:nvPr/>
        </p:nvGrpSpPr>
        <p:grpSpPr>
          <a:xfrm>
            <a:off x="1263984" y="3057709"/>
            <a:ext cx="6498955" cy="1145351"/>
            <a:chOff x="1263984" y="3086038"/>
            <a:chExt cx="6498955" cy="1145351"/>
          </a:xfrm>
        </p:grpSpPr>
        <p:sp>
          <p:nvSpPr>
            <p:cNvPr id="155" name="Rectangle 111">
              <a:extLst>
                <a:ext uri="{FF2B5EF4-FFF2-40B4-BE49-F238E27FC236}">
                  <a16:creationId xmlns:a16="http://schemas.microsoft.com/office/drawing/2014/main" id="{CB88F90E-3A9E-9EF3-B8E4-0E9501CFD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984" y="3086038"/>
              <a:ext cx="6352840" cy="800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400" b="1" dirty="0">
                  <a:solidFill>
                    <a:srgbClr val="262626"/>
                  </a:solidFill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rPr>
                <a:t>EDUCATION</a:t>
              </a:r>
              <a:endParaRPr kumimoji="0" lang="en-US" altLang="ja-JP" sz="1200" b="1" i="0" u="none" strike="noStrike" cap="none" normalizeH="0" dirty="0">
                <a:ln>
                  <a:noFill/>
                </a:ln>
                <a:solidFill>
                  <a:srgbClr val="262626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100" b="1" i="0" u="none" strike="noStrike" cap="none" normalizeH="0" dirty="0">
                <a:ln>
                  <a:noFill/>
                </a:ln>
                <a:solidFill>
                  <a:srgbClr val="262626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rPr>
                <a:t>Graduation Date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100" b="0" i="0" u="none" strike="noStrike" cap="none" normalizeH="0" dirty="0">
                <a:ln>
                  <a:noFill/>
                </a:ln>
                <a:solidFill>
                  <a:srgbClr val="262626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5ED6C06C-C377-CAA5-006F-1A99234A9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endCxn id="155" idx="3"/>
            </p:cNvCxnSpPr>
            <p:nvPr/>
          </p:nvCxnSpPr>
          <p:spPr>
            <a:xfrm>
              <a:off x="1263984" y="3483711"/>
              <a:ext cx="6217920" cy="2425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58" name="Rectangle 111">
              <a:extLst>
                <a:ext uri="{FF2B5EF4-FFF2-40B4-BE49-F238E27FC236}">
                  <a16:creationId xmlns:a16="http://schemas.microsoft.com/office/drawing/2014/main" id="{7D704513-1BE3-55FF-1AF0-F50D1E691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2115" y="3477361"/>
              <a:ext cx="4060824" cy="754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rPr>
                <a:t>Institution </a:t>
              </a:r>
              <a:r>
                <a:rPr lang="en-US" altLang="ja-JP" sz="1100" dirty="0">
                  <a:solidFill>
                    <a:srgbClr val="262626"/>
                  </a:solidFill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rPr>
                <a:t>N</a:t>
              </a:r>
              <a:r>
                <a: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rPr>
                <a:t>ame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100" b="0" i="0" u="none" strike="noStrike" cap="none" normalizeH="0" dirty="0">
                <a:ln>
                  <a:noFill/>
                </a:ln>
                <a:solidFill>
                  <a:srgbClr val="262626"/>
                </a:solidFill>
                <a:effectLst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latin typeface="Codec Pro" panose="00000500000000000000" pitchFamily="2" charset="0"/>
                </a:rPr>
                <a:t>Degree(s) obtained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latin typeface="Codec Pro" panose="00000500000000000000" pitchFamily="2" charset="0"/>
                </a:rPr>
                <a:t>(GPA, honors if applicable)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E329979-3309-B46E-4279-52439EC2684A}"/>
              </a:ext>
            </a:extLst>
          </p:cNvPr>
          <p:cNvGrpSpPr/>
          <p:nvPr/>
        </p:nvGrpSpPr>
        <p:grpSpPr>
          <a:xfrm>
            <a:off x="1263984" y="4320941"/>
            <a:ext cx="6508416" cy="2151224"/>
            <a:chOff x="1263984" y="3965963"/>
            <a:chExt cx="6508416" cy="215122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5838B4C-32EC-8177-F5C6-E2D349360875}"/>
                </a:ext>
              </a:extLst>
            </p:cNvPr>
            <p:cNvGrpSpPr/>
            <p:nvPr/>
          </p:nvGrpSpPr>
          <p:grpSpPr>
            <a:xfrm>
              <a:off x="1263984" y="3965963"/>
              <a:ext cx="6498955" cy="1137038"/>
              <a:chOff x="1263984" y="3965963"/>
              <a:chExt cx="6498955" cy="1137038"/>
            </a:xfrm>
          </p:grpSpPr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4EE3C68D-A893-3537-54C9-90091536C9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  <a:endCxn id="163" idx="3"/>
              </p:cNvCxnSpPr>
              <p:nvPr/>
            </p:nvCxnSpPr>
            <p:spPr>
              <a:xfrm>
                <a:off x="1263984" y="4363636"/>
                <a:ext cx="6217920" cy="2425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163" name="Rectangle 111">
                <a:extLst>
                  <a:ext uri="{FF2B5EF4-FFF2-40B4-BE49-F238E27FC236}">
                    <a16:creationId xmlns:a16="http://schemas.microsoft.com/office/drawing/2014/main" id="{1EE9B8EF-5610-2AC2-FCBE-93C21EDAC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984" y="3965963"/>
                <a:ext cx="6352840" cy="800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400" b="1" dirty="0">
                    <a:solidFill>
                      <a:srgbClr val="262626"/>
                    </a:solidFill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EXPERIENCE</a:t>
                </a:r>
                <a:endParaRPr kumimoji="0" lang="en-US" altLang="ja-JP" sz="12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b="0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Date of Experience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</p:txBody>
          </p:sp>
          <p:sp>
            <p:nvSpPr>
              <p:cNvPr id="165" name="Rectangle 111">
                <a:extLst>
                  <a:ext uri="{FF2B5EF4-FFF2-40B4-BE49-F238E27FC236}">
                    <a16:creationId xmlns:a16="http://schemas.microsoft.com/office/drawing/2014/main" id="{3A508B62-B8A0-A722-8DF7-0A64071E1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2115" y="4348973"/>
                <a:ext cx="4060824" cy="7540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b="0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Job Title, Company Name, Location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Responsibilities and accomplishments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Quantify achievements when possible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34631F4-9078-80DB-2BB1-D74CA66DDBDD}"/>
                </a:ext>
              </a:extLst>
            </p:cNvPr>
            <p:cNvGrpSpPr/>
            <p:nvPr/>
          </p:nvGrpSpPr>
          <p:grpSpPr>
            <a:xfrm>
              <a:off x="1273445" y="5027089"/>
              <a:ext cx="6498955" cy="1090098"/>
              <a:chOff x="1410099" y="4929822"/>
              <a:chExt cx="6498955" cy="1090098"/>
            </a:xfrm>
          </p:grpSpPr>
          <p:sp>
            <p:nvSpPr>
              <p:cNvPr id="7" name="Rectangle 111">
                <a:extLst>
                  <a:ext uri="{FF2B5EF4-FFF2-40B4-BE49-F238E27FC236}">
                    <a16:creationId xmlns:a16="http://schemas.microsoft.com/office/drawing/2014/main" id="{A0A3C579-C489-2050-CF2D-52C0217CF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099" y="4929822"/>
                <a:ext cx="6352840" cy="7540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b="0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Date of Experience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</p:txBody>
          </p:sp>
          <p:sp>
            <p:nvSpPr>
              <p:cNvPr id="8" name="Rectangle 111">
                <a:extLst>
                  <a:ext uri="{FF2B5EF4-FFF2-40B4-BE49-F238E27FC236}">
                    <a16:creationId xmlns:a16="http://schemas.microsoft.com/office/drawing/2014/main" id="{57920EF2-C84B-DB28-E6A2-1A7FA3159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8230" y="5265892"/>
                <a:ext cx="4060824" cy="7540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b="0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Job Title, Company</a:t>
                </a:r>
                <a:r>
                  <a:rPr lang="en-US" altLang="ja-JP" sz="1100" dirty="0">
                    <a:solidFill>
                      <a:srgbClr val="262626"/>
                    </a:solidFill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 Name</a:t>
                </a:r>
                <a:r>
                  <a:rPr kumimoji="0" lang="en-US" altLang="ja-JP" sz="1100" b="0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, Location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Responsibilities and accomplishments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Quantify achievements when possible</a:t>
                </a: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99CB590-EEB3-2DF6-CCB6-6EBF14CEC292}"/>
              </a:ext>
            </a:extLst>
          </p:cNvPr>
          <p:cNvGrpSpPr/>
          <p:nvPr/>
        </p:nvGrpSpPr>
        <p:grpSpPr>
          <a:xfrm>
            <a:off x="1273445" y="6590046"/>
            <a:ext cx="6498955" cy="1477303"/>
            <a:chOff x="1273445" y="6294757"/>
            <a:chExt cx="6498955" cy="147730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D2CB46F-E001-E42C-08E6-698ADD3F3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1273445" y="6680001"/>
              <a:ext cx="6217920" cy="2427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3C4A447-43E0-2698-3F6E-38894C7397F4}"/>
                </a:ext>
              </a:extLst>
            </p:cNvPr>
            <p:cNvGrpSpPr/>
            <p:nvPr/>
          </p:nvGrpSpPr>
          <p:grpSpPr>
            <a:xfrm>
              <a:off x="1273445" y="6294757"/>
              <a:ext cx="6498955" cy="1477303"/>
              <a:chOff x="1273445" y="6294757"/>
              <a:chExt cx="6498955" cy="1477303"/>
            </a:xfrm>
          </p:grpSpPr>
          <p:sp>
            <p:nvSpPr>
              <p:cNvPr id="22" name="Rectangle 111">
                <a:extLst>
                  <a:ext uri="{FF2B5EF4-FFF2-40B4-BE49-F238E27FC236}">
                    <a16:creationId xmlns:a16="http://schemas.microsoft.com/office/drawing/2014/main" id="{24A4A203-D0F3-2376-CFB4-2D51030C6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3445" y="6294757"/>
                <a:ext cx="6352840" cy="14773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400" b="1" dirty="0">
                    <a:solidFill>
                      <a:srgbClr val="262626"/>
                    </a:solidFill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CERTIFICATIONS AND LICENSES</a:t>
                </a:r>
                <a:endParaRPr kumimoji="0" lang="en-US" altLang="ja-JP" sz="12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100" dirty="0">
                    <a:solidFill>
                      <a:srgbClr val="262626"/>
                    </a:solidFill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Certification Date #1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b="0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Certification Date #2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altLang="ja-JP" sz="1100" dirty="0">
                  <a:solidFill>
                    <a:srgbClr val="262626"/>
                  </a:solidFill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b="0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Certification </a:t>
                </a:r>
                <a:r>
                  <a:rPr lang="en-US" altLang="ja-JP" sz="1100" dirty="0">
                    <a:solidFill>
                      <a:srgbClr val="262626"/>
                    </a:solidFill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Date #3</a:t>
                </a: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Rectangle 111">
                <a:extLst>
                  <a:ext uri="{FF2B5EF4-FFF2-40B4-BE49-F238E27FC236}">
                    <a16:creationId xmlns:a16="http://schemas.microsoft.com/office/drawing/2014/main" id="{C4B71327-0A3E-A9A6-8721-FD64051BE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1576" y="6683717"/>
                <a:ext cx="4060824" cy="9233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Certification Name #1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Certification Name #2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Certification Name #3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77DD046-8E11-AD14-2D5C-B5388E67D6B7}"/>
              </a:ext>
            </a:extLst>
          </p:cNvPr>
          <p:cNvGrpSpPr/>
          <p:nvPr/>
        </p:nvGrpSpPr>
        <p:grpSpPr>
          <a:xfrm>
            <a:off x="1273445" y="8185232"/>
            <a:ext cx="6352840" cy="1295716"/>
            <a:chOff x="5729242" y="6311306"/>
            <a:chExt cx="6352840" cy="129571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DC53B2-6E8A-E270-60B3-632A41CAE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5738703" y="6674237"/>
              <a:ext cx="6217920" cy="2427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205BE57-A4A5-C1C9-A907-684E8D80359C}"/>
                </a:ext>
              </a:extLst>
            </p:cNvPr>
            <p:cNvGrpSpPr/>
            <p:nvPr/>
          </p:nvGrpSpPr>
          <p:grpSpPr>
            <a:xfrm>
              <a:off x="5729242" y="6311306"/>
              <a:ext cx="6352840" cy="1295716"/>
              <a:chOff x="5729242" y="6311306"/>
              <a:chExt cx="6352840" cy="1295716"/>
            </a:xfrm>
          </p:grpSpPr>
          <p:sp>
            <p:nvSpPr>
              <p:cNvPr id="35" name="Rectangle 111">
                <a:extLst>
                  <a:ext uri="{FF2B5EF4-FFF2-40B4-BE49-F238E27FC236}">
                    <a16:creationId xmlns:a16="http://schemas.microsoft.com/office/drawing/2014/main" id="{707344E5-283E-338D-7F80-F3DD0C557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9242" y="6311306"/>
                <a:ext cx="6352840" cy="6309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400" b="1" i="0" u="none" strike="noStrike" cap="none" normalizeH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Codec Pro" panose="00000500000000000000" pitchFamily="2" charset="0"/>
                    <a:ea typeface="MS Mincho" panose="02020609040205080304" pitchFamily="49" charset="-128"/>
                    <a:cs typeface="Calibri" panose="020F0502020204030204" pitchFamily="34" charset="0"/>
                  </a:rPr>
                  <a:t>SKILLS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1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sz="1100" b="0" i="0" u="none" strike="noStrike" cap="none" normalizeH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Rectangle 111">
                <a:extLst>
                  <a:ext uri="{FF2B5EF4-FFF2-40B4-BE49-F238E27FC236}">
                    <a16:creationId xmlns:a16="http://schemas.microsoft.com/office/drawing/2014/main" id="{2AABE28B-5112-35FF-2302-B32727492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9986" y="6683717"/>
                <a:ext cx="1885885" cy="9233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#4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#5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#6</a:t>
                </a:r>
              </a:p>
            </p:txBody>
          </p:sp>
          <p:sp>
            <p:nvSpPr>
              <p:cNvPr id="38" name="Rectangle 111">
                <a:extLst>
                  <a:ext uri="{FF2B5EF4-FFF2-40B4-BE49-F238E27FC236}">
                    <a16:creationId xmlns:a16="http://schemas.microsoft.com/office/drawing/2014/main" id="{5EAA19EF-2A05-41A1-56A9-2B4EEB17E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9242" y="6683717"/>
                <a:ext cx="1885885" cy="9233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#1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#2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#3</a:t>
                </a:r>
              </a:p>
            </p:txBody>
          </p:sp>
          <p:sp>
            <p:nvSpPr>
              <p:cNvPr id="39" name="Rectangle 111">
                <a:extLst>
                  <a:ext uri="{FF2B5EF4-FFF2-40B4-BE49-F238E27FC236}">
                    <a16:creationId xmlns:a16="http://schemas.microsoft.com/office/drawing/2014/main" id="{41B68C2C-E579-ACEF-1528-19CDCD5E1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0731" y="6683717"/>
                <a:ext cx="1885885" cy="9233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#7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#8</a:t>
                </a: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1100" dirty="0">
                  <a:latin typeface="Codec Pro" panose="00000500000000000000" pitchFamily="2" charset="0"/>
                </a:endParaRPr>
              </a:p>
              <a:p>
                <a:pPr marL="171450" indent="-1714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100" dirty="0">
                    <a:latin typeface="Codec Pro" panose="00000500000000000000" pitchFamily="2" charset="0"/>
                  </a:rPr>
                  <a:t>Skill #9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4575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274202-3778-BE03-11C8-BFDE169AE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89">
            <a:extLst>
              <a:ext uri="{FF2B5EF4-FFF2-40B4-BE49-F238E27FC236}">
                <a16:creationId xmlns:a16="http://schemas.microsoft.com/office/drawing/2014/main" id="{603B60DE-BF4D-8643-EB7A-AF6A5CF2D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3984" y="2416632"/>
            <a:ext cx="65" cy="52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6176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MS Gothic" panose="020B0609070205080204" pitchFamily="49" charset="-128"/>
              <a:cs typeface="Tahoma (Headings CS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+mn-cs"/>
            </a:endParaRP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0BDB148-D51A-C189-6C65-9F7736FB1A24}"/>
              </a:ext>
            </a:extLst>
          </p:cNvPr>
          <p:cNvGrpSpPr/>
          <p:nvPr/>
        </p:nvGrpSpPr>
        <p:grpSpPr>
          <a:xfrm>
            <a:off x="150589" y="1498556"/>
            <a:ext cx="6352840" cy="800195"/>
            <a:chOff x="1263984" y="1888168"/>
            <a:chExt cx="6352840" cy="800195"/>
          </a:xfrm>
        </p:grpSpPr>
        <p:sp>
          <p:nvSpPr>
            <p:cNvPr id="144" name="Rectangle 111">
              <a:extLst>
                <a:ext uri="{FF2B5EF4-FFF2-40B4-BE49-F238E27FC236}">
                  <a16:creationId xmlns:a16="http://schemas.microsoft.com/office/drawing/2014/main" id="{CAD91542-502F-5588-DC85-DAAB57F37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984" y="1888168"/>
              <a:ext cx="6352840" cy="800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altLang="ja-JP" sz="1400" b="1" dirty="0">
                  <a:solidFill>
                    <a:srgbClr val="262626"/>
                  </a:solidFill>
                  <a:latin typeface="FF Shamel Sans One Medium" panose="00000600000000000000" pitchFamily="50" charset="-78"/>
                  <a:ea typeface="FF Shamel Sans One Medium" panose="00000600000000000000" pitchFamily="50" charset="-78"/>
                  <a:cs typeface="FF Shamel Sans One Medium" panose="00000600000000000000" pitchFamily="50" charset="-78"/>
                </a:rPr>
                <a:t>الملخص</a:t>
              </a:r>
              <a:r>
                <a:rPr lang="en-US" altLang="ja-JP" sz="1400" b="1" dirty="0">
                  <a:solidFill>
                    <a:srgbClr val="262626"/>
                  </a:solidFill>
                  <a:latin typeface="FF Shamel Sans One Medium" panose="00000600000000000000" pitchFamily="50" charset="-78"/>
                  <a:ea typeface="FF Shamel Sans One Medium" panose="00000600000000000000" pitchFamily="50" charset="-78"/>
                  <a:cs typeface="FF Shamel Sans One Medium" panose="00000600000000000000" pitchFamily="50" charset="-78"/>
                </a:rPr>
                <a:t> </a:t>
              </a:r>
              <a:r>
                <a:rPr lang="ar-SA" altLang="ja-JP" sz="1400" b="1" dirty="0">
                  <a:solidFill>
                    <a:srgbClr val="262626"/>
                  </a:solidFill>
                  <a:latin typeface="FF Shamel Sans One Medium" panose="00000600000000000000" pitchFamily="50" charset="-78"/>
                  <a:ea typeface="FF Shamel Sans One Medium" panose="00000600000000000000" pitchFamily="50" charset="-78"/>
                  <a:cs typeface="FF Shamel Sans One Medium" panose="00000600000000000000" pitchFamily="50" charset="-78"/>
                </a:rPr>
                <a:t>المهني</a:t>
              </a:r>
              <a:endPara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Medium" panose="00000600000000000000" pitchFamily="50" charset="-78"/>
                <a:ea typeface="FF Shamel Sans One Medium" panose="00000600000000000000" pitchFamily="50" charset="-78"/>
                <a:cs typeface="FF Shamel Sans One Medium" panose="000006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algn="r" rtl="1"/>
              <a:r>
                <a:rPr lang="ar-SA" sz="1100" dirty="0"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بيان مختصر يلخص أهدافك المهنية ونقاط قوتك الأساسية وخبرتك، ويكون موجهًا نحو الوظيفة التي تتقدم لها.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ADECCCF-4099-F058-FE68-3A176098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endCxn id="144" idx="3"/>
            </p:cNvCxnSpPr>
            <p:nvPr/>
          </p:nvCxnSpPr>
          <p:spPr>
            <a:xfrm>
              <a:off x="1263984" y="2285842"/>
              <a:ext cx="6352840" cy="2424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43" name="Rectangle 110">
            <a:extLst>
              <a:ext uri="{FF2B5EF4-FFF2-40B4-BE49-F238E27FC236}">
                <a16:creationId xmlns:a16="http://schemas.microsoft.com/office/drawing/2014/main" id="{03094B09-1FD8-CA87-4C12-7C00E6137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7" y="163581"/>
            <a:ext cx="6656832" cy="1246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6176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ja-JP" sz="2800" dirty="0">
                <a:solidFill>
                  <a:srgbClr val="000000"/>
                </a:solidFill>
                <a:latin typeface="FF Shamel Sans One Medium" panose="00000600000000000000" pitchFamily="50" charset="-78"/>
                <a:ea typeface="FF Shamel Sans One Medium" panose="00000600000000000000" pitchFamily="50" charset="-78"/>
                <a:cs typeface="FF Shamel Sans One Medium" panose="00000600000000000000" pitchFamily="50" charset="-78"/>
              </a:rPr>
              <a:t>الاسم الكامل</a:t>
            </a:r>
            <a:endParaRPr kumimoji="0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F Shamel Sans One Medium" panose="00000600000000000000" pitchFamily="50" charset="-78"/>
              <a:ea typeface="FF Shamel Sans One Medium" panose="00000600000000000000" pitchFamily="50" charset="-78"/>
              <a:cs typeface="FF Shamel Sans One Medium" panose="00000600000000000000" pitchFamily="50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" panose="00000500000000000000" pitchFamily="2" charset="0"/>
              <a:ea typeface="MS Mincho" panose="02020609040205080304" pitchFamily="49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dec Pro" panose="00000500000000000000" pitchFamily="2" charset="0"/>
              <a:ea typeface="游ゴシック" panose="020B0400000000000000" pitchFamily="34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حساب </a:t>
            </a:r>
            <a:r>
              <a:rPr kumimoji="0" lang="ar-SA" altLang="ja-JP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لنكدإن</a:t>
            </a: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  | </a:t>
            </a:r>
            <a:r>
              <a:rPr kumimoji="0" lang="ar-SA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الجنسية</a:t>
            </a: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  | </a:t>
            </a:r>
            <a:r>
              <a:rPr kumimoji="0" lang="ar-SA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العنوان الحالي</a:t>
            </a: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 </a:t>
            </a:r>
            <a:r>
              <a:rPr kumimoji="0" lang="fr-FR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|</a:t>
            </a: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 </a:t>
            </a:r>
            <a:r>
              <a:rPr kumimoji="0" lang="ar-SA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عنوان البريد الإلكتروني</a:t>
            </a:r>
            <a:r>
              <a:rPr kumimoji="0" lang="fr-FR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  | </a:t>
            </a:r>
            <a:r>
              <a:rPr kumimoji="0" lang="ar-SA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rPr>
              <a:t>رقم الجوال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F Shamel Sans One Normal" panose="00000500000000000000" pitchFamily="50" charset="-78"/>
              <a:ea typeface="FF Shamel Sans One Normal" panose="00000500000000000000" pitchFamily="50" charset="-78"/>
              <a:cs typeface="FF Shamel Sans One Normal" panose="00000500000000000000" pitchFamily="50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dec Pro" panose="00000500000000000000" pitchFamily="2" charset="0"/>
              <a:ea typeface="游ゴシック" panose="020B04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29A4AD-8CC6-DAAB-7A4E-5882478A9C23}"/>
              </a:ext>
            </a:extLst>
          </p:cNvPr>
          <p:cNvGrpSpPr/>
          <p:nvPr/>
        </p:nvGrpSpPr>
        <p:grpSpPr>
          <a:xfrm>
            <a:off x="150589" y="2579054"/>
            <a:ext cx="6352840" cy="1145351"/>
            <a:chOff x="150589" y="3057709"/>
            <a:chExt cx="6352840" cy="1145351"/>
          </a:xfrm>
        </p:grpSpPr>
        <p:sp>
          <p:nvSpPr>
            <p:cNvPr id="155" name="Rectangle 111">
              <a:extLst>
                <a:ext uri="{FF2B5EF4-FFF2-40B4-BE49-F238E27FC236}">
                  <a16:creationId xmlns:a16="http://schemas.microsoft.com/office/drawing/2014/main" id="{882C27A0-E8D1-792A-D1FA-C73D4A640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89" y="3057709"/>
              <a:ext cx="6352840" cy="800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Medium" panose="00000600000000000000" pitchFamily="50" charset="-78"/>
                  <a:ea typeface="FF Shamel Sans One Medium" panose="00000600000000000000" pitchFamily="50" charset="-78"/>
                  <a:cs typeface="FF Shamel Sans One Medium" panose="00000600000000000000" pitchFamily="50" charset="-78"/>
                </a:rPr>
                <a:t>التعليم</a:t>
              </a:r>
              <a:endPara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Medium" panose="00000600000000000000" pitchFamily="50" charset="-78"/>
                <a:ea typeface="FF Shamel Sans One Medium" panose="00000600000000000000" pitchFamily="50" charset="-78"/>
                <a:cs typeface="FF Shamel Sans One Medium" panose="000006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altLang="ja-JP" sz="1100" dirty="0">
                  <a:solidFill>
                    <a:srgbClr val="262626"/>
                  </a:solidFill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تاريخ التخرج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1189D681-5B1F-365D-7D33-9856B4F1EB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285509" y="3455382"/>
              <a:ext cx="6217920" cy="2425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58" name="Rectangle 111">
              <a:extLst>
                <a:ext uri="{FF2B5EF4-FFF2-40B4-BE49-F238E27FC236}">
                  <a16:creationId xmlns:a16="http://schemas.microsoft.com/office/drawing/2014/main" id="{515C79A9-C30C-054C-F62A-0C3CB6F39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279" y="3449032"/>
              <a:ext cx="2833410" cy="754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اسم الجامعة / الجهة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1100" dirty="0">
                  <a:solidFill>
                    <a:prstClr val="black"/>
                  </a:solidFill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الدرجة العلمية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المعدل الجامعي، مرتبة شرف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 </a:t>
              </a:r>
              <a:r>
                <a:rPr lang="ar-SA" sz="1100" dirty="0">
                  <a:solidFill>
                    <a:prstClr val="black"/>
                  </a:solidFill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إن وجدت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00CA5B-7564-1235-2E50-9B36ECFCDBA0}"/>
              </a:ext>
            </a:extLst>
          </p:cNvPr>
          <p:cNvGrpSpPr/>
          <p:nvPr/>
        </p:nvGrpSpPr>
        <p:grpSpPr>
          <a:xfrm>
            <a:off x="-302583" y="6427626"/>
            <a:ext cx="6806012" cy="1477303"/>
            <a:chOff x="-302583" y="6590046"/>
            <a:chExt cx="6806012" cy="1477303"/>
          </a:xfrm>
        </p:grpSpPr>
        <p:sp>
          <p:nvSpPr>
            <p:cNvPr id="22" name="Rectangle 111">
              <a:extLst>
                <a:ext uri="{FF2B5EF4-FFF2-40B4-BE49-F238E27FC236}">
                  <a16:creationId xmlns:a16="http://schemas.microsoft.com/office/drawing/2014/main" id="{9805E383-45C0-3A93-2EA8-0DC2BE2D8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89" y="6590046"/>
              <a:ext cx="6352840" cy="14773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altLang="ja-JP" sz="1400" b="1" dirty="0">
                  <a:solidFill>
                    <a:srgbClr val="262626"/>
                  </a:solidFill>
                  <a:latin typeface="FF Shamel Sans One Medium" panose="00000600000000000000" pitchFamily="50" charset="-78"/>
                  <a:ea typeface="FF Shamel Sans One Medium" panose="00000600000000000000" pitchFamily="50" charset="-78"/>
                  <a:cs typeface="FF Shamel Sans One Medium" panose="00000600000000000000" pitchFamily="50" charset="-78"/>
                </a:rPr>
                <a:t>الشهادات والرخص المهنية</a:t>
              </a:r>
              <a:endPara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Medium" panose="00000600000000000000" pitchFamily="50" charset="-78"/>
                <a:ea typeface="FF Shamel Sans One Medium" panose="00000600000000000000" pitchFamily="50" charset="-78"/>
                <a:cs typeface="FF Shamel Sans One Medium" panose="000006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altLang="ja-JP" sz="1100" dirty="0">
                  <a:solidFill>
                    <a:srgbClr val="262626"/>
                  </a:solidFill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تاريخ الحصول على الشهادة #1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تاريخ الحصول على الشهادة #2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تاريخ الحصول على الشهادة #3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6845D81-40CB-24F8-1672-6DFCFAAC1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283861" y="6975290"/>
              <a:ext cx="6217920" cy="2427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23" name="Rectangle 111">
              <a:extLst>
                <a:ext uri="{FF2B5EF4-FFF2-40B4-BE49-F238E27FC236}">
                  <a16:creationId xmlns:a16="http://schemas.microsoft.com/office/drawing/2014/main" id="{4D57C2CA-347A-871C-F6C9-D43444E7F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2583" y="6979006"/>
              <a:ext cx="4060824" cy="923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SA" sz="1100" dirty="0">
                  <a:solidFill>
                    <a:prstClr val="black"/>
                  </a:solidFill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اسم الشهادة #1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S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اسم الشهادة #2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S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اسم الشهادة #3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60FD03B-DA9D-F5CE-BE93-20216330A345}"/>
              </a:ext>
            </a:extLst>
          </p:cNvPr>
          <p:cNvGrpSpPr/>
          <p:nvPr/>
        </p:nvGrpSpPr>
        <p:grpSpPr>
          <a:xfrm>
            <a:off x="150589" y="8185232"/>
            <a:ext cx="6352978" cy="1295716"/>
            <a:chOff x="5603645" y="6311306"/>
            <a:chExt cx="6352978" cy="129571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64F4C7-8629-60AE-EB55-37924501A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5738703" y="6674237"/>
              <a:ext cx="6217920" cy="2427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4967762-FCDB-45BB-5976-024FD10FA162}"/>
                </a:ext>
              </a:extLst>
            </p:cNvPr>
            <p:cNvGrpSpPr/>
            <p:nvPr/>
          </p:nvGrpSpPr>
          <p:grpSpPr>
            <a:xfrm>
              <a:off x="5603645" y="6311306"/>
              <a:ext cx="6352840" cy="1295716"/>
              <a:chOff x="5603645" y="6311306"/>
              <a:chExt cx="6352840" cy="1295716"/>
            </a:xfrm>
          </p:grpSpPr>
          <p:sp>
            <p:nvSpPr>
              <p:cNvPr id="35" name="Rectangle 111">
                <a:extLst>
                  <a:ext uri="{FF2B5EF4-FFF2-40B4-BE49-F238E27FC236}">
                    <a16:creationId xmlns:a16="http://schemas.microsoft.com/office/drawing/2014/main" id="{324BF6C0-297E-8CE0-82E5-40B5AAF42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3645" y="6311306"/>
                <a:ext cx="6352840" cy="6309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altLang="ja-JP" sz="1400" b="1" dirty="0">
                    <a:solidFill>
                      <a:srgbClr val="262626"/>
                    </a:solidFill>
                    <a:latin typeface="FF Shamel Sans One Medium" panose="00000600000000000000" pitchFamily="50" charset="-78"/>
                    <a:ea typeface="FF Shamel Sans One Medium" panose="00000600000000000000" pitchFamily="50" charset="-78"/>
                    <a:cs typeface="FF Shamel Sans One Medium" panose="00000600000000000000" pitchFamily="50" charset="-78"/>
                  </a:rPr>
                  <a:t>المهارات</a:t>
                </a:r>
                <a:endParaRPr kumimoji="0" lang="en-US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Medium" panose="00000600000000000000" pitchFamily="50" charset="-78"/>
                  <a:ea typeface="FF Shamel Sans One Medium" panose="00000600000000000000" pitchFamily="50" charset="-78"/>
                  <a:cs typeface="FF Shamel Sans One Medium" panose="00000600000000000000" pitchFamily="50" charset="-78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ja-JP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odec Pro" panose="00000500000000000000" pitchFamily="2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Rectangle 111">
                <a:extLst>
                  <a:ext uri="{FF2B5EF4-FFF2-40B4-BE49-F238E27FC236}">
                    <a16:creationId xmlns:a16="http://schemas.microsoft.com/office/drawing/2014/main" id="{4B3B91CD-821C-06F8-CDE7-2DAE877C6D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9986" y="6683717"/>
                <a:ext cx="1885885" cy="9233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#4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#5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#6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</p:txBody>
          </p:sp>
          <p:sp>
            <p:nvSpPr>
              <p:cNvPr id="38" name="Rectangle 111">
                <a:extLst>
                  <a:ext uri="{FF2B5EF4-FFF2-40B4-BE49-F238E27FC236}">
                    <a16:creationId xmlns:a16="http://schemas.microsoft.com/office/drawing/2014/main" id="{5A0D4CA2-37FB-9412-A0A0-53C35D20B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9242" y="6683717"/>
                <a:ext cx="1885885" cy="9233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#7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#8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#9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</p:txBody>
          </p:sp>
          <p:sp>
            <p:nvSpPr>
              <p:cNvPr id="39" name="Rectangle 111">
                <a:extLst>
                  <a:ext uri="{FF2B5EF4-FFF2-40B4-BE49-F238E27FC236}">
                    <a16:creationId xmlns:a16="http://schemas.microsoft.com/office/drawing/2014/main" id="{8113742E-C7F3-9FC4-B7B7-55DC7B367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0731" y="6683717"/>
                <a:ext cx="1885885" cy="9233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76176" rIns="0" bIns="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ar-SA" sz="1100" dirty="0">
                    <a:solidFill>
                      <a:prstClr val="black"/>
                    </a:solidFill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#1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#2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  <a:p>
                <a:pPr marL="171450" marR="0" lvl="0" indent="-17145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F Shamel Sans One Normal" panose="00000500000000000000" pitchFamily="50" charset="-78"/>
                    <a:ea typeface="FF Shamel Sans One Normal" panose="00000500000000000000" pitchFamily="50" charset="-78"/>
                    <a:cs typeface="FF Shamel Sans One Normal" panose="00000500000000000000" pitchFamily="50" charset="-78"/>
                  </a:rPr>
                  <a:t>المهارة #3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CE31BC-992D-94E4-5E3B-E6E4DC6752C7}"/>
              </a:ext>
            </a:extLst>
          </p:cNvPr>
          <p:cNvGrpSpPr/>
          <p:nvPr/>
        </p:nvGrpSpPr>
        <p:grpSpPr>
          <a:xfrm>
            <a:off x="150589" y="4004708"/>
            <a:ext cx="6352840" cy="2142615"/>
            <a:chOff x="150589" y="4320941"/>
            <a:chExt cx="6352840" cy="2142615"/>
          </a:xfrm>
        </p:grpSpPr>
        <p:sp>
          <p:nvSpPr>
            <p:cNvPr id="163" name="Rectangle 111">
              <a:extLst>
                <a:ext uri="{FF2B5EF4-FFF2-40B4-BE49-F238E27FC236}">
                  <a16:creationId xmlns:a16="http://schemas.microsoft.com/office/drawing/2014/main" id="{925EA3C7-0BFB-6F2B-6750-6B5045FCD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89" y="4320941"/>
              <a:ext cx="6352840" cy="800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Medium" panose="00000600000000000000" pitchFamily="50" charset="-78"/>
                  <a:ea typeface="FF Shamel Sans One Medium" panose="00000600000000000000" pitchFamily="50" charset="-78"/>
                  <a:cs typeface="FF Shamel Sans One Medium" panose="00000600000000000000" pitchFamily="50" charset="-78"/>
                </a:rPr>
                <a:t>الخبرات المهنية</a:t>
              </a:r>
              <a:endPara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Medium" panose="00000600000000000000" pitchFamily="50" charset="-78"/>
                <a:ea typeface="FF Shamel Sans One Medium" panose="00000600000000000000" pitchFamily="50" charset="-78"/>
                <a:cs typeface="FF Shamel Sans One Medium" panose="000006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تاريخ العمل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FFBB8722-78CA-3DB8-46C7-F8A1C1BEF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274400" y="4718614"/>
              <a:ext cx="6229029" cy="2425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65" name="Rectangle 111">
              <a:extLst>
                <a:ext uri="{FF2B5EF4-FFF2-40B4-BE49-F238E27FC236}">
                  <a16:creationId xmlns:a16="http://schemas.microsoft.com/office/drawing/2014/main" id="{BCA23C90-9C05-B8D8-B14E-959A540A6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385" y="4723202"/>
              <a:ext cx="4132822" cy="754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المسمى الوظيفي، اسم الشركة، الموقع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نقاط موجزة حول المسؤوليات والإنجازات في كل وظيفة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توضيح الإنجازات بالأرقام إن أمكن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</p:txBody>
        </p:sp>
        <p:sp>
          <p:nvSpPr>
            <p:cNvPr id="7" name="Rectangle 111">
              <a:extLst>
                <a:ext uri="{FF2B5EF4-FFF2-40B4-BE49-F238E27FC236}">
                  <a16:creationId xmlns:a16="http://schemas.microsoft.com/office/drawing/2014/main" id="{7FD809B2-8A46-8FE2-3FF4-171F8160F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89" y="5382067"/>
              <a:ext cx="6352840" cy="754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تاريخ العمل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dec Pro" panose="00000500000000000000" pitchFamily="2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</p:txBody>
        </p:sp>
        <p:sp>
          <p:nvSpPr>
            <p:cNvPr id="9" name="Rectangle 111">
              <a:extLst>
                <a:ext uri="{FF2B5EF4-FFF2-40B4-BE49-F238E27FC236}">
                  <a16:creationId xmlns:a16="http://schemas.microsoft.com/office/drawing/2014/main" id="{274F9242-4E42-710E-564B-528C79F5E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96" y="5709528"/>
              <a:ext cx="4132822" cy="754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76176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المسمى الوظيفي، اسم الشركة، الموقع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نقاط موجزة حول المسؤوليات والإنجازات في كل وظيفة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  <a:p>
              <a:pPr marL="171450" marR="0" lvl="0" indent="-17145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SA" altLang="ja-JP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F Shamel Sans One Normal" panose="00000500000000000000" pitchFamily="50" charset="-78"/>
                  <a:ea typeface="FF Shamel Sans One Normal" panose="00000500000000000000" pitchFamily="50" charset="-78"/>
                  <a:cs typeface="FF Shamel Sans One Normal" panose="00000500000000000000" pitchFamily="50" charset="-78"/>
                </a:rPr>
                <a:t>توضيح الإنجازات بالأرقام إن أمكن</a:t>
              </a:r>
              <a:endPara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F Shamel Sans One Normal" panose="00000500000000000000" pitchFamily="50" charset="-78"/>
                <a:ea typeface="FF Shamel Sans One Normal" panose="00000500000000000000" pitchFamily="50" charset="-78"/>
                <a:cs typeface="FF Shamel Sans One Normal" panose="00000500000000000000" pitchFamily="50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396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306</Words>
  <Application>Microsoft Office PowerPoint</Application>
  <PresentationFormat>Custom</PresentationFormat>
  <Paragraphs>113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Codec Pro</vt:lpstr>
      <vt:lpstr>FF Shamel Sans One Medium</vt:lpstr>
      <vt:lpstr>FF Shamel Sans One Normal</vt:lpstr>
      <vt:lpstr>Georgia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Abdulmjeed M Al-Atiya</dc:creator>
  <cp:lastModifiedBy>Abdulmjeed M Al-Atiya</cp:lastModifiedBy>
  <cp:revision>2</cp:revision>
  <dcterms:created xsi:type="dcterms:W3CDTF">2024-10-29T12:29:41Z</dcterms:created>
  <dcterms:modified xsi:type="dcterms:W3CDTF">2024-10-30T14:14:06Z</dcterms:modified>
</cp:coreProperties>
</file>